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22"/>
  </p:notesMasterIdLst>
  <p:handoutMasterIdLst>
    <p:handoutMasterId r:id="rId23"/>
  </p:handoutMasterIdLst>
  <p:sldIdLst>
    <p:sldId id="446" r:id="rId5"/>
    <p:sldId id="447" r:id="rId6"/>
    <p:sldId id="449" r:id="rId7"/>
    <p:sldId id="453" r:id="rId8"/>
    <p:sldId id="427" r:id="rId9"/>
    <p:sldId id="455" r:id="rId10"/>
    <p:sldId id="434" r:id="rId11"/>
    <p:sldId id="443" r:id="rId12"/>
    <p:sldId id="456" r:id="rId13"/>
    <p:sldId id="433" r:id="rId14"/>
    <p:sldId id="457" r:id="rId15"/>
    <p:sldId id="452" r:id="rId16"/>
    <p:sldId id="426" r:id="rId17"/>
    <p:sldId id="445" r:id="rId18"/>
    <p:sldId id="458" r:id="rId19"/>
    <p:sldId id="459" r:id="rId20"/>
    <p:sldId id="45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44"/>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11/29/2022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11/29/2022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2744080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5</a:t>
            </a:fld>
            <a:endParaRPr lang="en-US" dirty="0"/>
          </a:p>
        </p:txBody>
      </p:sp>
    </p:spTree>
    <p:extLst>
      <p:ext uri="{BB962C8B-B14F-4D97-AF65-F5344CB8AC3E}">
        <p14:creationId xmlns:p14="http://schemas.microsoft.com/office/powerpoint/2010/main" val="16679217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6</a:t>
            </a:fld>
            <a:endParaRPr lang="en-US" dirty="0"/>
          </a:p>
        </p:txBody>
      </p:sp>
    </p:spTree>
    <p:extLst>
      <p:ext uri="{BB962C8B-B14F-4D97-AF65-F5344CB8AC3E}">
        <p14:creationId xmlns:p14="http://schemas.microsoft.com/office/powerpoint/2010/main" val="40893098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10</a:t>
            </a:fld>
            <a:endParaRPr lang="en-US" dirty="0"/>
          </a:p>
        </p:txBody>
      </p:sp>
    </p:spTree>
    <p:extLst>
      <p:ext uri="{BB962C8B-B14F-4D97-AF65-F5344CB8AC3E}">
        <p14:creationId xmlns:p14="http://schemas.microsoft.com/office/powerpoint/2010/main" val="4004600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17</a:t>
            </a:fld>
            <a:endParaRPr lang="en-US" dirty="0"/>
          </a:p>
        </p:txBody>
      </p:sp>
    </p:spTree>
    <p:extLst>
      <p:ext uri="{BB962C8B-B14F-4D97-AF65-F5344CB8AC3E}">
        <p14:creationId xmlns:p14="http://schemas.microsoft.com/office/powerpoint/2010/main" val="2124258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11/29/2022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11/29/2022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11/29/2022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11/29/2022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0.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link-springer-com.libaccess.sjlibrary.org/content/pdf/10.1007/s11042-020-09740-6.pdf"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225" y="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199" y="4515034"/>
            <a:ext cx="9014060" cy="1371600"/>
          </a:xfrm>
        </p:spPr>
        <p:txBody>
          <a:bodyPr anchor="t" anchorCtr="0">
            <a:normAutofit fontScale="90000"/>
          </a:bodyPr>
          <a:lstStyle/>
          <a:p>
            <a:r>
              <a:rPr lang="en-US" dirty="0" err="1"/>
              <a:t>Iot</a:t>
            </a:r>
            <a:r>
              <a:rPr lang="en-US" dirty="0"/>
              <a:t> based Smart Farming System using ML</a:t>
            </a:r>
            <a:br>
              <a:rPr lang="en-US" dirty="0"/>
            </a:br>
            <a:r>
              <a:rPr lang="en-US" sz="1300" dirty="0"/>
              <a:t>- Vishnu Vardhan Reddy Yeruva</a:t>
            </a:r>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38801" cy="1572126"/>
          </a:xfrm>
        </p:spPr>
        <p:txBody>
          <a:bodyPr/>
          <a:lstStyle/>
          <a:p>
            <a:r>
              <a:rPr lang="en-US" dirty="0"/>
              <a:t>10-fold cross-validation method</a:t>
            </a: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200" y="2489200"/>
            <a:ext cx="5202936" cy="3547872"/>
          </a:xfrm>
        </p:spPr>
        <p:txBody>
          <a:bodyPr/>
          <a:lstStyle/>
          <a:p>
            <a:r>
              <a:rPr lang="en-US" dirty="0">
                <a:effectLst/>
              </a:rPr>
              <a:t>Commonly, this method is utilized to evaluate prediction methods. This method has the</a:t>
            </a:r>
            <a:br>
              <a:rPr lang="en-US" dirty="0"/>
            </a:br>
            <a:r>
              <a:rPr lang="en-US" dirty="0">
                <a:effectLst/>
              </a:rPr>
              <a:t>advantage of reducing the bias that happens in the training and testing datasets using random</a:t>
            </a:r>
            <a:br>
              <a:rPr lang="en-US" dirty="0"/>
            </a:br>
            <a:r>
              <a:rPr lang="en-US" dirty="0">
                <a:effectLst/>
              </a:rPr>
              <a:t>sampling. First, the dataset is separated into k equal subsets. Then, (k-1) subsets are used to</a:t>
            </a:r>
            <a:br>
              <a:rPr lang="en-US" dirty="0"/>
            </a:br>
            <a:r>
              <a:rPr lang="en-US" dirty="0">
                <a:effectLst/>
              </a:rPr>
              <a:t>train the model and the kth subset is used for testing the model. This method is recurrent k</a:t>
            </a:r>
            <a:br>
              <a:rPr lang="en-US" dirty="0"/>
            </a:br>
            <a:r>
              <a:rPr lang="en-US" dirty="0">
                <a:effectLst/>
              </a:rPr>
              <a:t>times using k different training and testing datasets.</a:t>
            </a:r>
            <a:endParaRPr lang="en-US" dirty="0"/>
          </a:p>
        </p:txBody>
      </p:sp>
      <p:pic>
        <p:nvPicPr>
          <p:cNvPr id="5" name="Picture 4">
            <a:extLst>
              <a:ext uri="{FF2B5EF4-FFF2-40B4-BE49-F238E27FC236}">
                <a16:creationId xmlns:a16="http://schemas.microsoft.com/office/drawing/2014/main" id="{D66188F8-26C2-BFAA-5B2A-CF60B59D5B00}"/>
              </a:ext>
            </a:extLst>
          </p:cNvPr>
          <p:cNvPicPr>
            <a:picLocks noChangeAspect="1"/>
          </p:cNvPicPr>
          <p:nvPr/>
        </p:nvPicPr>
        <p:blipFill>
          <a:blip r:embed="rId3"/>
          <a:stretch>
            <a:fillRect/>
          </a:stretch>
        </p:blipFill>
        <p:spPr>
          <a:xfrm>
            <a:off x="6645441" y="545365"/>
            <a:ext cx="4997707" cy="2590933"/>
          </a:xfrm>
          <a:prstGeom prst="rect">
            <a:avLst/>
          </a:prstGeom>
        </p:spPr>
      </p:pic>
      <p:pic>
        <p:nvPicPr>
          <p:cNvPr id="10" name="Picture 9">
            <a:extLst>
              <a:ext uri="{FF2B5EF4-FFF2-40B4-BE49-F238E27FC236}">
                <a16:creationId xmlns:a16="http://schemas.microsoft.com/office/drawing/2014/main" id="{2C26D70F-11FB-C40C-35FC-0005F8E23F3D}"/>
              </a:ext>
            </a:extLst>
          </p:cNvPr>
          <p:cNvPicPr>
            <a:picLocks noChangeAspect="1"/>
          </p:cNvPicPr>
          <p:nvPr/>
        </p:nvPicPr>
        <p:blipFill>
          <a:blip r:embed="rId4"/>
          <a:stretch>
            <a:fillRect/>
          </a:stretch>
        </p:blipFill>
        <p:spPr>
          <a:xfrm>
            <a:off x="6501512" y="3850105"/>
            <a:ext cx="5119410" cy="2462530"/>
          </a:xfrm>
          <a:prstGeom prst="rect">
            <a:avLst/>
          </a:prstGeom>
        </p:spPr>
      </p:pic>
    </p:spTree>
    <p:extLst>
      <p:ext uri="{BB962C8B-B14F-4D97-AF65-F5344CB8AC3E}">
        <p14:creationId xmlns:p14="http://schemas.microsoft.com/office/powerpoint/2010/main" val="2943388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219A53-983C-4CAC-81BB-5FADEB962F35}"/>
              </a:ext>
            </a:extLst>
          </p:cNvPr>
          <p:cNvSpPr>
            <a:spLocks noGrp="1"/>
          </p:cNvSpPr>
          <p:nvPr>
            <p:ph type="title"/>
          </p:nvPr>
        </p:nvSpPr>
        <p:spPr>
          <a:xfrm>
            <a:off x="457199" y="2569464"/>
            <a:ext cx="3619501" cy="1179576"/>
          </a:xfrm>
        </p:spPr>
        <p:txBody>
          <a:bodyPr>
            <a:normAutofit fontScale="90000"/>
          </a:bodyPr>
          <a:lstStyle/>
          <a:p>
            <a:r>
              <a:rPr lang="en-US" dirty="0">
                <a:effectLst/>
              </a:rPr>
              <a:t>10-fold cross-validation method</a:t>
            </a:r>
            <a:endParaRPr lang="en-US" dirty="0"/>
          </a:p>
        </p:txBody>
      </p:sp>
      <p:pic>
        <p:nvPicPr>
          <p:cNvPr id="5" name="Picture 4">
            <a:extLst>
              <a:ext uri="{FF2B5EF4-FFF2-40B4-BE49-F238E27FC236}">
                <a16:creationId xmlns:a16="http://schemas.microsoft.com/office/drawing/2014/main" id="{57E5870D-FA5C-B2B8-805E-21EDC55B9B2B}"/>
              </a:ext>
            </a:extLst>
          </p:cNvPr>
          <p:cNvPicPr>
            <a:picLocks noChangeAspect="1"/>
          </p:cNvPicPr>
          <p:nvPr/>
        </p:nvPicPr>
        <p:blipFill>
          <a:blip r:embed="rId2"/>
          <a:stretch>
            <a:fillRect/>
          </a:stretch>
        </p:blipFill>
        <p:spPr>
          <a:xfrm>
            <a:off x="3692501" y="1301487"/>
            <a:ext cx="7030042" cy="4255025"/>
          </a:xfrm>
          <a:prstGeom prst="rect">
            <a:avLst/>
          </a:prstGeom>
        </p:spPr>
      </p:pic>
    </p:spTree>
    <p:extLst>
      <p:ext uri="{BB962C8B-B14F-4D97-AF65-F5344CB8AC3E}">
        <p14:creationId xmlns:p14="http://schemas.microsoft.com/office/powerpoint/2010/main" val="5882848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10C83CB-3D9E-4AB8-9D97-83A5221F68DC}"/>
              </a:ext>
            </a:extLst>
          </p:cNvPr>
          <p:cNvSpPr>
            <a:spLocks noGrp="1"/>
          </p:cNvSpPr>
          <p:nvPr>
            <p:ph type="title"/>
          </p:nvPr>
        </p:nvSpPr>
        <p:spPr>
          <a:xfrm>
            <a:off x="457199" y="2569464"/>
            <a:ext cx="3619501" cy="1179576"/>
          </a:xfrm>
        </p:spPr>
        <p:txBody>
          <a:bodyPr/>
          <a:lstStyle/>
          <a:p>
            <a:r>
              <a:rPr lang="en-US" dirty="0"/>
              <a:t>Result Analysis</a:t>
            </a:r>
          </a:p>
        </p:txBody>
      </p:sp>
      <p:pic>
        <p:nvPicPr>
          <p:cNvPr id="7" name="Picture 6">
            <a:extLst>
              <a:ext uri="{FF2B5EF4-FFF2-40B4-BE49-F238E27FC236}">
                <a16:creationId xmlns:a16="http://schemas.microsoft.com/office/drawing/2014/main" id="{86DE33B9-B4B3-2257-ECD9-A16FB3249318}"/>
              </a:ext>
            </a:extLst>
          </p:cNvPr>
          <p:cNvPicPr>
            <a:picLocks noChangeAspect="1"/>
          </p:cNvPicPr>
          <p:nvPr/>
        </p:nvPicPr>
        <p:blipFill>
          <a:blip r:embed="rId2"/>
          <a:stretch>
            <a:fillRect/>
          </a:stretch>
        </p:blipFill>
        <p:spPr>
          <a:xfrm>
            <a:off x="4279392" y="1463040"/>
            <a:ext cx="3447288" cy="2286000"/>
          </a:xfrm>
          <a:prstGeom prst="rect">
            <a:avLst/>
          </a:prstGeom>
        </p:spPr>
      </p:pic>
      <p:pic>
        <p:nvPicPr>
          <p:cNvPr id="14" name="Picture 13">
            <a:extLst>
              <a:ext uri="{FF2B5EF4-FFF2-40B4-BE49-F238E27FC236}">
                <a16:creationId xmlns:a16="http://schemas.microsoft.com/office/drawing/2014/main" id="{45FC44B6-925D-CDDB-0C6D-3CBBC89B1CF4}"/>
              </a:ext>
            </a:extLst>
          </p:cNvPr>
          <p:cNvPicPr>
            <a:picLocks noChangeAspect="1"/>
          </p:cNvPicPr>
          <p:nvPr/>
        </p:nvPicPr>
        <p:blipFill>
          <a:blip r:embed="rId3"/>
          <a:stretch>
            <a:fillRect/>
          </a:stretch>
        </p:blipFill>
        <p:spPr>
          <a:xfrm>
            <a:off x="8120193" y="1463041"/>
            <a:ext cx="3501831" cy="2286000"/>
          </a:xfrm>
          <a:prstGeom prst="rect">
            <a:avLst/>
          </a:prstGeom>
        </p:spPr>
      </p:pic>
      <p:pic>
        <p:nvPicPr>
          <p:cNvPr id="20" name="Picture 19">
            <a:extLst>
              <a:ext uri="{FF2B5EF4-FFF2-40B4-BE49-F238E27FC236}">
                <a16:creationId xmlns:a16="http://schemas.microsoft.com/office/drawing/2014/main" id="{7A83EC25-9D8F-C66F-E22D-8B48898BD439}"/>
              </a:ext>
            </a:extLst>
          </p:cNvPr>
          <p:cNvPicPr>
            <a:picLocks noChangeAspect="1"/>
          </p:cNvPicPr>
          <p:nvPr/>
        </p:nvPicPr>
        <p:blipFill>
          <a:blip r:embed="rId4"/>
          <a:stretch>
            <a:fillRect/>
          </a:stretch>
        </p:blipFill>
        <p:spPr>
          <a:xfrm>
            <a:off x="4279393" y="4087369"/>
            <a:ext cx="3447288" cy="2194560"/>
          </a:xfrm>
          <a:prstGeom prst="rect">
            <a:avLst/>
          </a:prstGeom>
        </p:spPr>
      </p:pic>
      <p:pic>
        <p:nvPicPr>
          <p:cNvPr id="31" name="Picture 30">
            <a:extLst>
              <a:ext uri="{FF2B5EF4-FFF2-40B4-BE49-F238E27FC236}">
                <a16:creationId xmlns:a16="http://schemas.microsoft.com/office/drawing/2014/main" id="{FF481B94-C244-A873-34F1-DBC711EB3B0E}"/>
              </a:ext>
            </a:extLst>
          </p:cNvPr>
          <p:cNvPicPr>
            <a:picLocks noChangeAspect="1"/>
          </p:cNvPicPr>
          <p:nvPr/>
        </p:nvPicPr>
        <p:blipFill>
          <a:blip r:embed="rId5"/>
          <a:stretch>
            <a:fillRect/>
          </a:stretch>
        </p:blipFill>
        <p:spPr>
          <a:xfrm>
            <a:off x="8120193" y="4087370"/>
            <a:ext cx="3501831" cy="2194560"/>
          </a:xfrm>
          <a:prstGeom prst="rect">
            <a:avLst/>
          </a:prstGeom>
        </p:spPr>
      </p:pic>
    </p:spTree>
    <p:extLst>
      <p:ext uri="{BB962C8B-B14F-4D97-AF65-F5344CB8AC3E}">
        <p14:creationId xmlns:p14="http://schemas.microsoft.com/office/powerpoint/2010/main" val="3106832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05272" cy="1572126"/>
          </a:xfrm>
        </p:spPr>
        <p:txBody>
          <a:bodyPr anchor="ctr" anchorCtr="0"/>
          <a:lstStyle/>
          <a:p>
            <a:r>
              <a:rPr lang="en-US" dirty="0"/>
              <a:t>Analysis </a:t>
            </a:r>
            <a:r>
              <a:rPr lang="en-US" dirty="0" err="1"/>
              <a:t>contd</a:t>
            </a:r>
            <a:r>
              <a:rPr lang="en-US" dirty="0"/>
              <a:t>… </a:t>
            </a: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200" y="3072384"/>
            <a:ext cx="4946904" cy="2871216"/>
          </a:xfrm>
        </p:spPr>
        <p:txBody>
          <a:bodyPr/>
          <a:lstStyle/>
          <a:p>
            <a:r>
              <a:rPr lang="en-US" dirty="0">
                <a:effectLst/>
              </a:rPr>
              <a:t>In our experiments, single classifiers produced accuracy values of 88.54, 80.27, 79.82, 81.77,80,01 and 92.51 for RF, LR, KNN, ANN, and NB respectively, during the validation/training for Bajra Dataset. </a:t>
            </a:r>
            <a:r>
              <a:rPr lang="en-US" dirty="0"/>
              <a:t>W</a:t>
            </a:r>
            <a:r>
              <a:rPr lang="en-US" dirty="0">
                <a:effectLst/>
              </a:rPr>
              <a:t>hile, the combination of PART classifier algorithm with wrapper feature selection produce accuracy values 92.51 for Bajra dataset.</a:t>
            </a:r>
            <a:endParaRPr lang="en-US" dirty="0"/>
          </a:p>
        </p:txBody>
      </p:sp>
      <p:pic>
        <p:nvPicPr>
          <p:cNvPr id="7" name="Picture 6">
            <a:extLst>
              <a:ext uri="{FF2B5EF4-FFF2-40B4-BE49-F238E27FC236}">
                <a16:creationId xmlns:a16="http://schemas.microsoft.com/office/drawing/2014/main" id="{82214F02-02F9-75F6-A028-194CCCEC0270}"/>
              </a:ext>
            </a:extLst>
          </p:cNvPr>
          <p:cNvPicPr>
            <a:picLocks noChangeAspect="1"/>
          </p:cNvPicPr>
          <p:nvPr/>
        </p:nvPicPr>
        <p:blipFill>
          <a:blip r:embed="rId2"/>
          <a:stretch>
            <a:fillRect/>
          </a:stretch>
        </p:blipFill>
        <p:spPr>
          <a:xfrm>
            <a:off x="7011420" y="259882"/>
            <a:ext cx="4749541" cy="6381550"/>
          </a:xfrm>
          <a:prstGeom prst="rect">
            <a:avLst/>
          </a:prstGeom>
        </p:spPr>
      </p:pic>
    </p:spTree>
    <p:extLst>
      <p:ext uri="{BB962C8B-B14F-4D97-AF65-F5344CB8AC3E}">
        <p14:creationId xmlns:p14="http://schemas.microsoft.com/office/powerpoint/2010/main" val="1646138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E4EF4-8D58-4BFD-9454-26C0FB623C94}"/>
              </a:ext>
            </a:extLst>
          </p:cNvPr>
          <p:cNvSpPr>
            <a:spLocks noGrp="1"/>
          </p:cNvSpPr>
          <p:nvPr>
            <p:ph type="title"/>
          </p:nvPr>
        </p:nvSpPr>
        <p:spPr>
          <a:xfrm>
            <a:off x="457199" y="914400"/>
            <a:ext cx="7467601" cy="1572768"/>
          </a:xfrm>
        </p:spPr>
        <p:txBody>
          <a:bodyPr>
            <a:normAutofit/>
          </a:bodyPr>
          <a:lstStyle/>
          <a:p>
            <a:r>
              <a:rPr lang="en-US" dirty="0"/>
              <a:t>Final Results and Conclusion</a:t>
            </a:r>
          </a:p>
        </p:txBody>
      </p:sp>
      <p:sp>
        <p:nvSpPr>
          <p:cNvPr id="3" name="Content Placeholder 2">
            <a:extLst>
              <a:ext uri="{FF2B5EF4-FFF2-40B4-BE49-F238E27FC236}">
                <a16:creationId xmlns:a16="http://schemas.microsoft.com/office/drawing/2014/main" id="{28D8AA20-608C-4737-B926-56858E7E7E7C}"/>
              </a:ext>
            </a:extLst>
          </p:cNvPr>
          <p:cNvSpPr>
            <a:spLocks noGrp="1"/>
          </p:cNvSpPr>
          <p:nvPr>
            <p:ph type="body" sz="quarter" idx="14"/>
          </p:nvPr>
        </p:nvSpPr>
        <p:spPr>
          <a:xfrm>
            <a:off x="457200" y="2540000"/>
            <a:ext cx="6591300" cy="3403600"/>
          </a:xfrm>
        </p:spPr>
        <p:txBody>
          <a:bodyPr tIns="0" bIns="0">
            <a:noAutofit/>
          </a:bodyPr>
          <a:lstStyle/>
          <a:p>
            <a:r>
              <a:rPr lang="en-US" dirty="0">
                <a:effectLst/>
              </a:rPr>
              <a:t>an efficient prediction method named </a:t>
            </a:r>
            <a:r>
              <a:rPr lang="en-US" b="1" dirty="0">
                <a:effectLst/>
              </a:rPr>
              <a:t>WPART</a:t>
            </a:r>
            <a:r>
              <a:rPr lang="en-US" dirty="0">
                <a:effectLst/>
              </a:rPr>
              <a:t> is presented that can be employed in the decision-making system in a smart farming environment that depending on IoT based</a:t>
            </a:r>
            <a:br>
              <a:rPr lang="en-US" dirty="0"/>
            </a:br>
            <a:r>
              <a:rPr lang="en-US" dirty="0">
                <a:effectLst/>
              </a:rPr>
              <a:t>system.</a:t>
            </a:r>
            <a:br>
              <a:rPr lang="en-US" dirty="0"/>
            </a:br>
            <a:br>
              <a:rPr lang="en-US" dirty="0"/>
            </a:br>
            <a:endParaRPr lang="en-US" dirty="0"/>
          </a:p>
          <a:p>
            <a:r>
              <a:rPr lang="en-US" dirty="0">
                <a:effectLst/>
              </a:rPr>
              <a:t>Accuracy</a:t>
            </a:r>
            <a:r>
              <a:rPr lang="en-US" b="1" dirty="0">
                <a:effectLst/>
              </a:rPr>
              <a:t> </a:t>
            </a:r>
            <a:r>
              <a:rPr lang="en-US" dirty="0">
                <a:effectLst/>
              </a:rPr>
              <a:t>is</a:t>
            </a:r>
            <a:r>
              <a:rPr lang="en-US" b="1" dirty="0">
                <a:effectLst/>
              </a:rPr>
              <a:t> 93.42% </a:t>
            </a:r>
            <a:r>
              <a:rPr lang="en-US" dirty="0">
                <a:effectLst/>
              </a:rPr>
              <a:t>and F-Score is</a:t>
            </a:r>
            <a:r>
              <a:rPr lang="en-US" b="1" dirty="0">
                <a:effectLst/>
              </a:rPr>
              <a:t> 93.40%</a:t>
            </a:r>
            <a:r>
              <a:rPr lang="en-US" dirty="0">
                <a:effectLst/>
              </a:rPr>
              <a:t>, which these rates are significant compared with the current methods.</a:t>
            </a:r>
            <a:endParaRPr lang="en-US" dirty="0"/>
          </a:p>
          <a:p>
            <a:endParaRPr lang="en-US" dirty="0"/>
          </a:p>
        </p:txBody>
      </p:sp>
      <p:sp>
        <p:nvSpPr>
          <p:cNvPr id="7" name="TextBox 6">
            <a:extLst>
              <a:ext uri="{FF2B5EF4-FFF2-40B4-BE49-F238E27FC236}">
                <a16:creationId xmlns:a16="http://schemas.microsoft.com/office/drawing/2014/main" id="{B8B20C6C-45E3-4E4C-90FE-16001AF4580A}"/>
              </a:ext>
            </a:extLst>
          </p:cNvPr>
          <p:cNvSpPr txBox="1"/>
          <p:nvPr/>
        </p:nvSpPr>
        <p:spPr>
          <a:xfrm>
            <a:off x="705179" y="4085641"/>
            <a:ext cx="6095342" cy="581826"/>
          </a:xfrm>
          <a:prstGeom prst="rect">
            <a:avLst/>
          </a:prstGeom>
          <a:noFill/>
        </p:spPr>
        <p:txBody>
          <a:bodyPr wrap="square">
            <a:spAutoFit/>
          </a:bodyPr>
          <a:lstStyle/>
          <a:p>
            <a:pPr>
              <a:lnSpc>
                <a:spcPts val="2000"/>
              </a:lnSpc>
            </a:pPr>
            <a:r>
              <a:rPr lang="en-US" sz="1400" b="1" i="1" dirty="0">
                <a:solidFill>
                  <a:schemeClr val="tx1">
                    <a:lumMod val="65000"/>
                    <a:lumOff val="35000"/>
                  </a:schemeClr>
                </a:solidFill>
              </a:rPr>
              <a:t>Tip: </a:t>
            </a:r>
            <a:r>
              <a:rPr lang="en-US" sz="1400" dirty="0">
                <a:effectLst/>
              </a:rPr>
              <a:t>The proposed method used both of Wrapper feature selection, and PART algorithm</a:t>
            </a:r>
            <a:endParaRPr lang="en-US" sz="1400" i="1" dirty="0">
              <a:solidFill>
                <a:schemeClr val="tx1">
                  <a:lumMod val="65000"/>
                  <a:lumOff val="35000"/>
                </a:schemeClr>
              </a:solidFill>
            </a:endParaRPr>
          </a:p>
        </p:txBody>
      </p:sp>
      <p:pic>
        <p:nvPicPr>
          <p:cNvPr id="5" name="Picture 4">
            <a:extLst>
              <a:ext uri="{FF2B5EF4-FFF2-40B4-BE49-F238E27FC236}">
                <a16:creationId xmlns:a16="http://schemas.microsoft.com/office/drawing/2014/main" id="{5666825E-B6F8-9F05-1C90-A57FA559E985}"/>
              </a:ext>
            </a:extLst>
          </p:cNvPr>
          <p:cNvPicPr>
            <a:picLocks noChangeAspect="1"/>
          </p:cNvPicPr>
          <p:nvPr/>
        </p:nvPicPr>
        <p:blipFill>
          <a:blip r:embed="rId2"/>
          <a:stretch>
            <a:fillRect/>
          </a:stretch>
        </p:blipFill>
        <p:spPr>
          <a:xfrm>
            <a:off x="7380234" y="1700784"/>
            <a:ext cx="4438878" cy="3958871"/>
          </a:xfrm>
          <a:prstGeom prst="rect">
            <a:avLst/>
          </a:prstGeom>
        </p:spPr>
      </p:pic>
    </p:spTree>
    <p:extLst>
      <p:ext uri="{BB962C8B-B14F-4D97-AF65-F5344CB8AC3E}">
        <p14:creationId xmlns:p14="http://schemas.microsoft.com/office/powerpoint/2010/main" val="3664434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E3F22-F777-037B-BB30-CBD058AB5740}"/>
              </a:ext>
            </a:extLst>
          </p:cNvPr>
          <p:cNvSpPr>
            <a:spLocks noGrp="1"/>
          </p:cNvSpPr>
          <p:nvPr>
            <p:ph type="title"/>
          </p:nvPr>
        </p:nvSpPr>
        <p:spPr/>
        <p:txBody>
          <a:bodyPr/>
          <a:lstStyle/>
          <a:p>
            <a:r>
              <a:rPr lang="en-US" dirty="0"/>
              <a:t>Future Work</a:t>
            </a:r>
          </a:p>
        </p:txBody>
      </p:sp>
      <p:sp>
        <p:nvSpPr>
          <p:cNvPr id="3" name="Text Placeholder 2">
            <a:extLst>
              <a:ext uri="{FF2B5EF4-FFF2-40B4-BE49-F238E27FC236}">
                <a16:creationId xmlns:a16="http://schemas.microsoft.com/office/drawing/2014/main" id="{E311CF73-95C2-7957-3457-D47412EE0FFF}"/>
              </a:ext>
            </a:extLst>
          </p:cNvPr>
          <p:cNvSpPr>
            <a:spLocks noGrp="1"/>
          </p:cNvSpPr>
          <p:nvPr>
            <p:ph type="body" sz="quarter" idx="14"/>
          </p:nvPr>
        </p:nvSpPr>
        <p:spPr>
          <a:xfrm>
            <a:off x="457200" y="2540000"/>
            <a:ext cx="11275996" cy="3403600"/>
          </a:xfrm>
        </p:spPr>
        <p:txBody>
          <a:bodyPr/>
          <a:lstStyle/>
          <a:p>
            <a:pPr marL="0" indent="0">
              <a:buNone/>
            </a:pPr>
            <a:r>
              <a:rPr lang="en-US" dirty="0">
                <a:effectLst/>
              </a:rPr>
              <a:t>For future improvement, we consider using time-series analysis to predict future values</a:t>
            </a:r>
            <a:br>
              <a:rPr lang="en-US" dirty="0"/>
            </a:br>
            <a:r>
              <a:rPr lang="en-US" dirty="0">
                <a:effectLst/>
              </a:rPr>
              <a:t>based on previously observed values. Also, we can broaden our scope by also adding other</a:t>
            </a:r>
            <a:br>
              <a:rPr lang="en-US" dirty="0"/>
            </a:br>
            <a:r>
              <a:rPr lang="en-US" dirty="0">
                <a:effectLst/>
              </a:rPr>
              <a:t>parameters such as soil quality, agricultural inputs, soil nutrients, irrigated area. These</a:t>
            </a:r>
            <a:br>
              <a:rPr lang="en-US" dirty="0"/>
            </a:br>
            <a:r>
              <a:rPr lang="en-US" dirty="0">
                <a:effectLst/>
              </a:rPr>
              <a:t>parameters should account for anomalies in the data, as well as improve the accuracy by</a:t>
            </a:r>
            <a:br>
              <a:rPr lang="en-US" dirty="0"/>
            </a:br>
            <a:r>
              <a:rPr lang="en-US" dirty="0">
                <a:effectLst/>
              </a:rPr>
              <a:t>multi-fold. Unsupervised clustering to label data for classifiers will also improve accuracy.</a:t>
            </a:r>
            <a:br>
              <a:rPr lang="en-US" dirty="0"/>
            </a:br>
            <a:r>
              <a:rPr lang="en-US" dirty="0">
                <a:effectLst/>
              </a:rPr>
              <a:t>Also, we planned to use IoT based computer vision system using deep learning models to</a:t>
            </a:r>
            <a:br>
              <a:rPr lang="en-US" dirty="0"/>
            </a:br>
            <a:r>
              <a:rPr lang="en-US" dirty="0">
                <a:effectLst/>
              </a:rPr>
              <a:t>improve the quality of production in the smart farming field.</a:t>
            </a:r>
            <a:endParaRPr lang="en-US" dirty="0"/>
          </a:p>
        </p:txBody>
      </p:sp>
    </p:spTree>
    <p:extLst>
      <p:ext uri="{BB962C8B-B14F-4D97-AF65-F5344CB8AC3E}">
        <p14:creationId xmlns:p14="http://schemas.microsoft.com/office/powerpoint/2010/main" val="30854465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E3F22-F777-037B-BB30-CBD058AB5740}"/>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E311CF73-95C2-7957-3457-D47412EE0FFF}"/>
              </a:ext>
            </a:extLst>
          </p:cNvPr>
          <p:cNvSpPr>
            <a:spLocks noGrp="1"/>
          </p:cNvSpPr>
          <p:nvPr>
            <p:ph type="body" sz="quarter" idx="14"/>
          </p:nvPr>
        </p:nvSpPr>
        <p:spPr>
          <a:xfrm>
            <a:off x="457200" y="2540000"/>
            <a:ext cx="11275996" cy="3403600"/>
          </a:xfrm>
        </p:spPr>
        <p:txBody>
          <a:bodyPr/>
          <a:lstStyle/>
          <a:p>
            <a:pPr marL="0" indent="0">
              <a:buNone/>
            </a:pPr>
            <a:r>
              <a:rPr lang="en-US" dirty="0"/>
              <a:t>Paper used to explain – </a:t>
            </a:r>
            <a:r>
              <a:rPr lang="en-US" dirty="0">
                <a:hlinkClick r:id="rId2"/>
              </a:rPr>
              <a:t>IoT based Smart Farming System using ML</a:t>
            </a:r>
            <a:endParaRPr lang="en-US" dirty="0"/>
          </a:p>
        </p:txBody>
      </p:sp>
    </p:spTree>
    <p:extLst>
      <p:ext uri="{BB962C8B-B14F-4D97-AF65-F5344CB8AC3E}">
        <p14:creationId xmlns:p14="http://schemas.microsoft.com/office/powerpoint/2010/main" val="3468901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225" y="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365056" y="2878740"/>
            <a:ext cx="9014060" cy="1371600"/>
          </a:xfrm>
        </p:spPr>
        <p:txBody>
          <a:bodyPr anchor="t" anchorCtr="0">
            <a:normAutofit/>
          </a:bodyPr>
          <a:lstStyle/>
          <a:p>
            <a:r>
              <a:rPr lang="en-US" dirty="0"/>
              <a:t>   Thank you</a:t>
            </a:r>
            <a:endParaRPr lang="en-US" sz="1300" dirty="0"/>
          </a:p>
        </p:txBody>
      </p:sp>
    </p:spTree>
    <p:extLst>
      <p:ext uri="{BB962C8B-B14F-4D97-AF65-F5344CB8AC3E}">
        <p14:creationId xmlns:p14="http://schemas.microsoft.com/office/powerpoint/2010/main" val="2119603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erson standing on a rock while looking at the ocean wave with outstretched arms">
            <a:extLst>
              <a:ext uri="{FF2B5EF4-FFF2-40B4-BE49-F238E27FC236}">
                <a16:creationId xmlns:a16="http://schemas.microsoft.com/office/drawing/2014/main" id="{8C1A64BB-92C4-44CC-9AB7-8416F1B9BF56}"/>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solidFill>
            <a:srgbClr val="6768AB">
              <a:alpha val="75000"/>
            </a:srgbClr>
          </a:solidFill>
        </p:spPr>
      </p:pic>
      <p:sp>
        <p:nvSpPr>
          <p:cNvPr id="9" name="Rectangle 8" descr="Shaded overlay">
            <a:extLst>
              <a:ext uri="{FF2B5EF4-FFF2-40B4-BE49-F238E27FC236}">
                <a16:creationId xmlns:a16="http://schemas.microsoft.com/office/drawing/2014/main" id="{558C501A-DC1F-4BA4-BFFA-44EF8845A384}"/>
              </a:ext>
            </a:extLst>
          </p:cNvPr>
          <p:cNvSpPr/>
          <p:nvPr/>
        </p:nvSpPr>
        <p:spPr>
          <a:xfrm>
            <a:off x="0" y="0"/>
            <a:ext cx="12192000" cy="6858000"/>
          </a:xfrm>
          <a:prstGeom prst="rect">
            <a:avLst/>
          </a:prstGeom>
          <a:solidFill>
            <a:srgbClr val="6768AB">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457199" y="914400"/>
            <a:ext cx="11174819" cy="903767"/>
          </a:xfrm>
        </p:spPr>
        <p:txBody>
          <a:bodyPr/>
          <a:lstStyle/>
          <a:p>
            <a:r>
              <a:rPr lang="en-US" dirty="0"/>
              <a:t>Introduction</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a:xfrm>
            <a:off x="3429000" y="2240280"/>
            <a:ext cx="4645152" cy="4197096"/>
          </a:xfrm>
        </p:spPr>
        <p:txBody>
          <a:bodyPr/>
          <a:lstStyle/>
          <a:p>
            <a:r>
              <a:rPr lang="en-US" dirty="0"/>
              <a:t>Agriculture has recently been identified as one of the main strengths of the global and national economies. </a:t>
            </a:r>
          </a:p>
          <a:p>
            <a:endParaRPr lang="en-US" dirty="0"/>
          </a:p>
          <a:p>
            <a:r>
              <a:rPr lang="en-US" dirty="0"/>
              <a:t>Agriculture is undergoing a significant revolution in the collection and use of data to inform effective agricultural choices.</a:t>
            </a:r>
          </a:p>
          <a:p>
            <a:endParaRPr lang="en-US" dirty="0"/>
          </a:p>
          <a:p>
            <a:r>
              <a:rPr lang="en-US" dirty="0"/>
              <a:t>In general, the agro-industrial and environmental sectors use IoTs and data analysis in both diagnostics and control of smart farming systems</a:t>
            </a:r>
          </a:p>
        </p:txBody>
      </p:sp>
      <p:pic>
        <p:nvPicPr>
          <p:cNvPr id="2" name="object 3">
            <a:extLst>
              <a:ext uri="{FF2B5EF4-FFF2-40B4-BE49-F238E27FC236}">
                <a16:creationId xmlns:a16="http://schemas.microsoft.com/office/drawing/2014/main" id="{004F6191-70D5-1F6F-BDF6-AA3603A98230}"/>
              </a:ext>
            </a:extLst>
          </p:cNvPr>
          <p:cNvPicPr/>
          <p:nvPr/>
        </p:nvPicPr>
        <p:blipFill>
          <a:blip r:embed="rId4" cstate="print"/>
          <a:stretch>
            <a:fillRect/>
          </a:stretch>
        </p:blipFill>
        <p:spPr>
          <a:xfrm>
            <a:off x="303117" y="2384659"/>
            <a:ext cx="3125883" cy="2726356"/>
          </a:xfrm>
          <a:prstGeom prst="rect">
            <a:avLst/>
          </a:prstGeom>
        </p:spPr>
      </p:pic>
    </p:spTree>
    <p:extLst>
      <p:ext uri="{BB962C8B-B14F-4D97-AF65-F5344CB8AC3E}">
        <p14:creationId xmlns:p14="http://schemas.microsoft.com/office/powerpoint/2010/main" val="389851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219A53-983C-4CAC-81BB-5FADEB962F35}"/>
              </a:ext>
            </a:extLst>
          </p:cNvPr>
          <p:cNvSpPr>
            <a:spLocks noGrp="1"/>
          </p:cNvSpPr>
          <p:nvPr>
            <p:ph type="title"/>
          </p:nvPr>
        </p:nvSpPr>
        <p:spPr>
          <a:xfrm>
            <a:off x="457199" y="2569464"/>
            <a:ext cx="3619501" cy="1179576"/>
          </a:xfrm>
        </p:spPr>
        <p:txBody>
          <a:bodyPr>
            <a:normAutofit/>
          </a:bodyPr>
          <a:lstStyle/>
          <a:p>
            <a:r>
              <a:rPr lang="en-US" dirty="0"/>
              <a:t>Purpose of smart farms</a:t>
            </a:r>
          </a:p>
        </p:txBody>
      </p:sp>
      <p:sp>
        <p:nvSpPr>
          <p:cNvPr id="22" name="Title 3">
            <a:extLst>
              <a:ext uri="{FF2B5EF4-FFF2-40B4-BE49-F238E27FC236}">
                <a16:creationId xmlns:a16="http://schemas.microsoft.com/office/drawing/2014/main" id="{CAEAD237-75DB-655D-A247-7C7F614E8D87}"/>
              </a:ext>
            </a:extLst>
          </p:cNvPr>
          <p:cNvSpPr txBox="1">
            <a:spLocks/>
          </p:cNvSpPr>
          <p:nvPr/>
        </p:nvSpPr>
        <p:spPr>
          <a:xfrm>
            <a:off x="3564555" y="806437"/>
            <a:ext cx="7725879" cy="5324856"/>
          </a:xfrm>
          <a:prstGeom prst="rect">
            <a:avLst/>
          </a:prstGeom>
        </p:spPr>
        <p:txBody>
          <a:bodyPr vert="horz" lIns="91440" tIns="45720" rIns="91440" bIns="45720" rtlCol="0" anchor="b" anchorCtr="0">
            <a:normAutofit/>
          </a:bodyPr>
          <a:lstStyle>
            <a:lvl1pPr algn="l" defTabSz="914400" rtl="0" eaLnBrk="1" latinLnBrk="0" hangingPunct="1">
              <a:lnSpc>
                <a:spcPts val="4000"/>
              </a:lnSpc>
              <a:spcBef>
                <a:spcPct val="0"/>
              </a:spcBef>
              <a:buNone/>
              <a:defRPr sz="3200" kern="1200" cap="all" baseline="0">
                <a:solidFill>
                  <a:schemeClr val="tx1"/>
                </a:solidFill>
                <a:latin typeface="+mj-lt"/>
                <a:ea typeface="+mj-ea"/>
                <a:cs typeface="+mj-cs"/>
              </a:defRPr>
            </a:lvl1pPr>
          </a:lstStyle>
          <a:p>
            <a:pPr marL="354965" indent="-342900">
              <a:lnSpc>
                <a:spcPct val="100000"/>
              </a:lnSpc>
              <a:spcBef>
                <a:spcPts val="1540"/>
              </a:spcBef>
              <a:buFont typeface="Arial"/>
              <a:buChar char="-"/>
              <a:tabLst>
                <a:tab pos="354965" algn="l"/>
                <a:tab pos="355600" algn="l"/>
              </a:tabLst>
            </a:pPr>
            <a:r>
              <a:rPr lang="en-US" sz="3200" spc="-10" dirty="0">
                <a:solidFill>
                  <a:srgbClr val="0C7611"/>
                </a:solidFill>
                <a:cs typeface="Arial"/>
              </a:rPr>
              <a:t>Automation</a:t>
            </a:r>
            <a:endParaRPr lang="en-US" sz="3200" dirty="0">
              <a:cs typeface="Arial"/>
            </a:endParaRPr>
          </a:p>
          <a:p>
            <a:pPr marL="354965" indent="-342900">
              <a:lnSpc>
                <a:spcPct val="100000"/>
              </a:lnSpc>
              <a:spcBef>
                <a:spcPts val="1440"/>
              </a:spcBef>
              <a:buFont typeface="Arial"/>
              <a:buChar char="-"/>
              <a:tabLst>
                <a:tab pos="354965" algn="l"/>
                <a:tab pos="355600" algn="l"/>
              </a:tabLst>
            </a:pPr>
            <a:r>
              <a:rPr lang="en-US" sz="3200" spc="-10" dirty="0">
                <a:solidFill>
                  <a:srgbClr val="0C7611"/>
                </a:solidFill>
                <a:cs typeface="Arial"/>
              </a:rPr>
              <a:t>Efficient</a:t>
            </a:r>
            <a:endParaRPr lang="en-US" sz="3200" dirty="0">
              <a:cs typeface="Arial"/>
            </a:endParaRPr>
          </a:p>
          <a:p>
            <a:pPr marL="354965" indent="-342900">
              <a:lnSpc>
                <a:spcPct val="100000"/>
              </a:lnSpc>
              <a:spcBef>
                <a:spcPts val="1440"/>
              </a:spcBef>
              <a:buFont typeface="Arial"/>
              <a:buChar char="-"/>
              <a:tabLst>
                <a:tab pos="354965" algn="l"/>
                <a:tab pos="355600" algn="l"/>
              </a:tabLst>
            </a:pPr>
            <a:r>
              <a:rPr lang="en-US" sz="3200" dirty="0">
                <a:solidFill>
                  <a:srgbClr val="0C7611"/>
                </a:solidFill>
                <a:cs typeface="Arial"/>
              </a:rPr>
              <a:t>Climate</a:t>
            </a:r>
            <a:r>
              <a:rPr lang="en-US" sz="3200" spc="-95" dirty="0">
                <a:solidFill>
                  <a:srgbClr val="0C7611"/>
                </a:solidFill>
                <a:cs typeface="Arial"/>
              </a:rPr>
              <a:t> </a:t>
            </a:r>
            <a:r>
              <a:rPr lang="en-US" sz="3200" spc="-10" dirty="0">
                <a:solidFill>
                  <a:srgbClr val="0C7611"/>
                </a:solidFill>
                <a:cs typeface="Arial"/>
              </a:rPr>
              <a:t>Independency</a:t>
            </a:r>
            <a:endParaRPr lang="en-US" sz="3200" dirty="0">
              <a:cs typeface="Arial"/>
            </a:endParaRPr>
          </a:p>
          <a:p>
            <a:pPr marL="354965" indent="-342900">
              <a:lnSpc>
                <a:spcPct val="100000"/>
              </a:lnSpc>
              <a:spcBef>
                <a:spcPts val="1440"/>
              </a:spcBef>
              <a:buFont typeface="Arial"/>
              <a:buChar char="-"/>
              <a:tabLst>
                <a:tab pos="354965" algn="l"/>
                <a:tab pos="355600" algn="l"/>
              </a:tabLst>
            </a:pPr>
            <a:r>
              <a:rPr lang="en-US" sz="3200" dirty="0">
                <a:solidFill>
                  <a:srgbClr val="0C7611"/>
                </a:solidFill>
                <a:cs typeface="Arial"/>
              </a:rPr>
              <a:t>Reducing</a:t>
            </a:r>
            <a:r>
              <a:rPr lang="en-US" sz="3200" spc="-85" dirty="0">
                <a:solidFill>
                  <a:srgbClr val="0C7611"/>
                </a:solidFill>
                <a:cs typeface="Arial"/>
              </a:rPr>
              <a:t> </a:t>
            </a:r>
            <a:r>
              <a:rPr lang="en-US" sz="3200" dirty="0">
                <a:solidFill>
                  <a:srgbClr val="0C7611"/>
                </a:solidFill>
                <a:cs typeface="Arial"/>
              </a:rPr>
              <a:t>wastage</a:t>
            </a:r>
            <a:r>
              <a:rPr lang="en-US" sz="3200" spc="-95" dirty="0">
                <a:solidFill>
                  <a:srgbClr val="0C7611"/>
                </a:solidFill>
                <a:cs typeface="Arial"/>
              </a:rPr>
              <a:t> </a:t>
            </a:r>
            <a:r>
              <a:rPr lang="en-US" sz="3200" dirty="0">
                <a:solidFill>
                  <a:srgbClr val="0C7611"/>
                </a:solidFill>
                <a:cs typeface="Arial"/>
              </a:rPr>
              <a:t>of</a:t>
            </a:r>
            <a:r>
              <a:rPr lang="en-US" sz="3200" spc="-65" dirty="0">
                <a:solidFill>
                  <a:srgbClr val="0C7611"/>
                </a:solidFill>
                <a:cs typeface="Arial"/>
              </a:rPr>
              <a:t> </a:t>
            </a:r>
            <a:r>
              <a:rPr lang="en-US" sz="3200" spc="-10" dirty="0">
                <a:solidFill>
                  <a:srgbClr val="0C7611"/>
                </a:solidFill>
                <a:cs typeface="Arial"/>
              </a:rPr>
              <a:t>resources</a:t>
            </a:r>
            <a:endParaRPr lang="en-US" sz="3200" dirty="0">
              <a:cs typeface="Arial"/>
            </a:endParaRPr>
          </a:p>
          <a:p>
            <a:pPr marL="354965" indent="-342900">
              <a:lnSpc>
                <a:spcPct val="100000"/>
              </a:lnSpc>
              <a:spcBef>
                <a:spcPts val="1445"/>
              </a:spcBef>
              <a:buFont typeface="Arial"/>
              <a:buChar char="-"/>
              <a:tabLst>
                <a:tab pos="354965" algn="l"/>
                <a:tab pos="355600" algn="l"/>
                <a:tab pos="2959100" algn="l"/>
              </a:tabLst>
            </a:pPr>
            <a:r>
              <a:rPr lang="en-US" sz="3200" dirty="0">
                <a:solidFill>
                  <a:srgbClr val="0C7611"/>
                </a:solidFill>
                <a:cs typeface="Arial"/>
              </a:rPr>
              <a:t>Maximizing</a:t>
            </a:r>
            <a:r>
              <a:rPr lang="en-US" sz="3200" spc="-110" dirty="0">
                <a:solidFill>
                  <a:srgbClr val="0C7611"/>
                </a:solidFill>
                <a:cs typeface="Arial"/>
              </a:rPr>
              <a:t> </a:t>
            </a:r>
            <a:r>
              <a:rPr lang="en-US" sz="3200" spc="-20" dirty="0">
                <a:solidFill>
                  <a:srgbClr val="0C7611"/>
                </a:solidFill>
                <a:cs typeface="Arial"/>
              </a:rPr>
              <a:t>Crop</a:t>
            </a:r>
            <a:r>
              <a:rPr lang="en-US" spc="-20" dirty="0">
                <a:solidFill>
                  <a:srgbClr val="0C7611"/>
                </a:solidFill>
                <a:cs typeface="Arial"/>
              </a:rPr>
              <a:t> </a:t>
            </a:r>
            <a:r>
              <a:rPr lang="en-US" sz="3200" spc="-10" dirty="0">
                <a:solidFill>
                  <a:srgbClr val="0C7611"/>
                </a:solidFill>
                <a:cs typeface="Arial"/>
              </a:rPr>
              <a:t>yield</a:t>
            </a:r>
            <a:endParaRPr lang="en-US" sz="3200" dirty="0">
              <a:cs typeface="Arial"/>
            </a:endParaRPr>
          </a:p>
          <a:p>
            <a:pPr marL="354965" indent="-342900">
              <a:lnSpc>
                <a:spcPct val="100000"/>
              </a:lnSpc>
              <a:spcBef>
                <a:spcPts val="1440"/>
              </a:spcBef>
              <a:buFont typeface="Arial"/>
              <a:buChar char="-"/>
              <a:tabLst>
                <a:tab pos="354965" algn="l"/>
                <a:tab pos="355600" algn="l"/>
              </a:tabLst>
            </a:pPr>
            <a:r>
              <a:rPr lang="en-US" sz="3200" spc="-10" dirty="0">
                <a:solidFill>
                  <a:srgbClr val="0C7611"/>
                </a:solidFill>
                <a:cs typeface="Arial"/>
              </a:rPr>
              <a:t>Environmental</a:t>
            </a:r>
            <a:r>
              <a:rPr lang="en-US" sz="3200" spc="-45" dirty="0">
                <a:solidFill>
                  <a:srgbClr val="0C7611"/>
                </a:solidFill>
                <a:cs typeface="Arial"/>
              </a:rPr>
              <a:t> </a:t>
            </a:r>
            <a:r>
              <a:rPr lang="en-US" sz="3200" spc="-10" dirty="0">
                <a:solidFill>
                  <a:srgbClr val="0C7611"/>
                </a:solidFill>
                <a:cs typeface="Arial"/>
              </a:rPr>
              <a:t>Friendly</a:t>
            </a:r>
            <a:endParaRPr lang="en-US" sz="3200" dirty="0">
              <a:cs typeface="Arial"/>
            </a:endParaRPr>
          </a:p>
          <a:p>
            <a:pPr marL="354965" indent="-342900">
              <a:lnSpc>
                <a:spcPct val="100000"/>
              </a:lnSpc>
              <a:spcBef>
                <a:spcPts val="1440"/>
              </a:spcBef>
              <a:buFont typeface="Arial"/>
              <a:buChar char="-"/>
              <a:tabLst>
                <a:tab pos="354965" algn="l"/>
                <a:tab pos="355600" algn="l"/>
              </a:tabLst>
            </a:pPr>
            <a:r>
              <a:rPr lang="en-US" sz="3200" dirty="0">
                <a:solidFill>
                  <a:srgbClr val="0C7611"/>
                </a:solidFill>
                <a:cs typeface="Arial"/>
              </a:rPr>
              <a:t>Absorbing</a:t>
            </a:r>
            <a:r>
              <a:rPr lang="en-US" sz="3200" spc="-145" dirty="0">
                <a:solidFill>
                  <a:srgbClr val="0C7611"/>
                </a:solidFill>
                <a:cs typeface="Arial"/>
              </a:rPr>
              <a:t> </a:t>
            </a:r>
            <a:r>
              <a:rPr lang="en-US" sz="3200" spc="-25" dirty="0">
                <a:solidFill>
                  <a:srgbClr val="0C7611"/>
                </a:solidFill>
                <a:cs typeface="Arial"/>
              </a:rPr>
              <a:t>CO</a:t>
            </a:r>
            <a:r>
              <a:rPr lang="en-US" sz="2000" spc="-25" dirty="0">
                <a:solidFill>
                  <a:srgbClr val="0C7611"/>
                </a:solidFill>
                <a:cs typeface="Arial"/>
              </a:rPr>
              <a:t>2	</a:t>
            </a:r>
            <a:endParaRPr lang="en-US" sz="2000" dirty="0">
              <a:cs typeface="Arial"/>
            </a:endParaRPr>
          </a:p>
        </p:txBody>
      </p:sp>
    </p:spTree>
    <p:extLst>
      <p:ext uri="{BB962C8B-B14F-4D97-AF65-F5344CB8AC3E}">
        <p14:creationId xmlns:p14="http://schemas.microsoft.com/office/powerpoint/2010/main" val="2382148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219A53-983C-4CAC-81BB-5FADEB962F35}"/>
              </a:ext>
            </a:extLst>
          </p:cNvPr>
          <p:cNvSpPr>
            <a:spLocks noGrp="1"/>
          </p:cNvSpPr>
          <p:nvPr>
            <p:ph type="title"/>
          </p:nvPr>
        </p:nvSpPr>
        <p:spPr>
          <a:xfrm>
            <a:off x="457199" y="2569464"/>
            <a:ext cx="3619501" cy="1179576"/>
          </a:xfrm>
        </p:spPr>
        <p:txBody>
          <a:bodyPr>
            <a:normAutofit/>
          </a:bodyPr>
          <a:lstStyle/>
          <a:p>
            <a:r>
              <a:rPr lang="en-US" dirty="0"/>
              <a:t>Sensors</a:t>
            </a:r>
          </a:p>
        </p:txBody>
      </p:sp>
      <p:sp>
        <p:nvSpPr>
          <p:cNvPr id="22" name="Title 3">
            <a:extLst>
              <a:ext uri="{FF2B5EF4-FFF2-40B4-BE49-F238E27FC236}">
                <a16:creationId xmlns:a16="http://schemas.microsoft.com/office/drawing/2014/main" id="{CAEAD237-75DB-655D-A247-7C7F614E8D87}"/>
              </a:ext>
            </a:extLst>
          </p:cNvPr>
          <p:cNvSpPr txBox="1">
            <a:spLocks/>
          </p:cNvSpPr>
          <p:nvPr/>
        </p:nvSpPr>
        <p:spPr>
          <a:xfrm>
            <a:off x="3564556" y="2204185"/>
            <a:ext cx="4472540" cy="3927108"/>
          </a:xfrm>
          <a:prstGeom prst="rect">
            <a:avLst/>
          </a:prstGeom>
        </p:spPr>
        <p:txBody>
          <a:bodyPr vert="horz" lIns="91440" tIns="45720" rIns="91440" bIns="45720" rtlCol="0" anchor="b" anchorCtr="0">
            <a:normAutofit/>
          </a:bodyPr>
          <a:lstStyle>
            <a:lvl1pPr algn="l" defTabSz="914400" rtl="0" eaLnBrk="1" latinLnBrk="0" hangingPunct="1">
              <a:lnSpc>
                <a:spcPts val="4000"/>
              </a:lnSpc>
              <a:spcBef>
                <a:spcPct val="0"/>
              </a:spcBef>
              <a:buNone/>
              <a:defRPr sz="3200" kern="1200" cap="all" baseline="0">
                <a:solidFill>
                  <a:schemeClr val="tx1"/>
                </a:solidFill>
                <a:latin typeface="+mj-lt"/>
                <a:ea typeface="+mj-ea"/>
                <a:cs typeface="+mj-cs"/>
              </a:defRPr>
            </a:lvl1pPr>
          </a:lstStyle>
          <a:p>
            <a:pPr marL="354965" indent="-342900">
              <a:lnSpc>
                <a:spcPct val="100000"/>
              </a:lnSpc>
              <a:spcBef>
                <a:spcPts val="1540"/>
              </a:spcBef>
              <a:buFont typeface="Arial"/>
              <a:buChar char="-"/>
              <a:tabLst>
                <a:tab pos="354965" algn="l"/>
                <a:tab pos="355600" algn="l"/>
              </a:tabLst>
            </a:pPr>
            <a:r>
              <a:rPr lang="en-US" sz="3200" spc="-10" dirty="0">
                <a:solidFill>
                  <a:srgbClr val="0C7611"/>
                </a:solidFill>
                <a:cs typeface="Arial"/>
              </a:rPr>
              <a:t>Electro Magnetic</a:t>
            </a:r>
            <a:endParaRPr lang="en-US" sz="3200" dirty="0">
              <a:cs typeface="Arial"/>
            </a:endParaRPr>
          </a:p>
          <a:p>
            <a:pPr marL="354965" indent="-342900">
              <a:lnSpc>
                <a:spcPct val="100000"/>
              </a:lnSpc>
              <a:spcBef>
                <a:spcPts val="1440"/>
              </a:spcBef>
              <a:buFont typeface="Arial"/>
              <a:buChar char="-"/>
              <a:tabLst>
                <a:tab pos="354965" algn="l"/>
                <a:tab pos="355600" algn="l"/>
              </a:tabLst>
            </a:pPr>
            <a:r>
              <a:rPr lang="en-US" sz="3200" spc="-10" dirty="0">
                <a:solidFill>
                  <a:srgbClr val="0C7611"/>
                </a:solidFill>
                <a:cs typeface="Arial"/>
              </a:rPr>
              <a:t>Optical</a:t>
            </a:r>
            <a:endParaRPr lang="en-US" sz="3200" dirty="0">
              <a:cs typeface="Arial"/>
            </a:endParaRPr>
          </a:p>
          <a:p>
            <a:pPr marL="354965" indent="-342900">
              <a:lnSpc>
                <a:spcPct val="100000"/>
              </a:lnSpc>
              <a:spcBef>
                <a:spcPts val="1440"/>
              </a:spcBef>
              <a:buFont typeface="Arial"/>
              <a:buChar char="-"/>
              <a:tabLst>
                <a:tab pos="354965" algn="l"/>
                <a:tab pos="355600" algn="l"/>
              </a:tabLst>
            </a:pPr>
            <a:r>
              <a:rPr lang="en-US" sz="3200" dirty="0">
                <a:solidFill>
                  <a:srgbClr val="0C7611"/>
                </a:solidFill>
                <a:cs typeface="Arial"/>
              </a:rPr>
              <a:t>Mechanical</a:t>
            </a:r>
            <a:endParaRPr lang="en-US" sz="3200" dirty="0">
              <a:cs typeface="Arial"/>
            </a:endParaRPr>
          </a:p>
          <a:p>
            <a:pPr marL="354965" indent="-342900">
              <a:lnSpc>
                <a:spcPct val="100000"/>
              </a:lnSpc>
              <a:spcBef>
                <a:spcPts val="1440"/>
              </a:spcBef>
              <a:buFont typeface="Arial"/>
              <a:buChar char="-"/>
              <a:tabLst>
                <a:tab pos="354965" algn="l"/>
                <a:tab pos="355600" algn="l"/>
              </a:tabLst>
            </a:pPr>
            <a:r>
              <a:rPr lang="en-US" sz="3200" dirty="0">
                <a:solidFill>
                  <a:srgbClr val="0C7611"/>
                </a:solidFill>
                <a:cs typeface="Arial"/>
              </a:rPr>
              <a:t>Electro chemical</a:t>
            </a:r>
            <a:endParaRPr lang="en-US" sz="3200" dirty="0">
              <a:cs typeface="Arial"/>
            </a:endParaRPr>
          </a:p>
          <a:p>
            <a:pPr marL="354965" indent="-342900">
              <a:lnSpc>
                <a:spcPct val="100000"/>
              </a:lnSpc>
              <a:spcBef>
                <a:spcPts val="1445"/>
              </a:spcBef>
              <a:buFont typeface="Arial"/>
              <a:buChar char="-"/>
              <a:tabLst>
                <a:tab pos="354965" algn="l"/>
                <a:tab pos="355600" algn="l"/>
                <a:tab pos="2959100" algn="l"/>
              </a:tabLst>
            </a:pPr>
            <a:r>
              <a:rPr lang="en-US" sz="3200" dirty="0">
                <a:solidFill>
                  <a:srgbClr val="0C7611"/>
                </a:solidFill>
                <a:cs typeface="Arial"/>
              </a:rPr>
              <a:t>Airflow</a:t>
            </a:r>
            <a:endParaRPr lang="en-US" sz="3200" dirty="0">
              <a:cs typeface="Arial"/>
            </a:endParaRPr>
          </a:p>
          <a:p>
            <a:pPr marL="354965" indent="-342900">
              <a:lnSpc>
                <a:spcPct val="100000"/>
              </a:lnSpc>
              <a:spcBef>
                <a:spcPts val="1440"/>
              </a:spcBef>
              <a:buFont typeface="Arial"/>
              <a:buChar char="-"/>
              <a:tabLst>
                <a:tab pos="354965" algn="l"/>
                <a:tab pos="355600" algn="l"/>
              </a:tabLst>
            </a:pPr>
            <a:r>
              <a:rPr lang="en-US" sz="3200" spc="-10" dirty="0">
                <a:solidFill>
                  <a:srgbClr val="0C7611"/>
                </a:solidFill>
                <a:cs typeface="Arial"/>
              </a:rPr>
              <a:t>Acoustic</a:t>
            </a:r>
            <a:endParaRPr lang="en-US" sz="3200" dirty="0">
              <a:cs typeface="Arial"/>
            </a:endParaRPr>
          </a:p>
        </p:txBody>
      </p:sp>
      <p:pic>
        <p:nvPicPr>
          <p:cNvPr id="2" name="object 18">
            <a:extLst>
              <a:ext uri="{FF2B5EF4-FFF2-40B4-BE49-F238E27FC236}">
                <a16:creationId xmlns:a16="http://schemas.microsoft.com/office/drawing/2014/main" id="{C9809644-15A4-CE9F-DD4E-606F60F4B9F4}"/>
              </a:ext>
            </a:extLst>
          </p:cNvPr>
          <p:cNvPicPr/>
          <p:nvPr/>
        </p:nvPicPr>
        <p:blipFill>
          <a:blip r:embed="rId2" cstate="print"/>
          <a:stretch>
            <a:fillRect/>
          </a:stretch>
        </p:blipFill>
        <p:spPr>
          <a:xfrm>
            <a:off x="7706467" y="2303726"/>
            <a:ext cx="4353000" cy="2250547"/>
          </a:xfrm>
          <a:prstGeom prst="rect">
            <a:avLst/>
          </a:prstGeom>
        </p:spPr>
      </p:pic>
    </p:spTree>
    <p:extLst>
      <p:ext uri="{BB962C8B-B14F-4D97-AF65-F5344CB8AC3E}">
        <p14:creationId xmlns:p14="http://schemas.microsoft.com/office/powerpoint/2010/main" val="191603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44986A6-583D-4323-BBE6-0C4C3B1464BF}"/>
              </a:ext>
            </a:extLst>
          </p:cNvPr>
          <p:cNvSpPr>
            <a:spLocks noGrp="1"/>
          </p:cNvSpPr>
          <p:nvPr>
            <p:ph type="title"/>
          </p:nvPr>
        </p:nvSpPr>
        <p:spPr>
          <a:xfrm>
            <a:off x="457199" y="1399032"/>
            <a:ext cx="3619501" cy="877824"/>
          </a:xfrm>
        </p:spPr>
        <p:txBody>
          <a:bodyPr/>
          <a:lstStyle/>
          <a:p>
            <a:r>
              <a:rPr lang="en-US" dirty="0"/>
              <a:t>Previous work</a:t>
            </a:r>
          </a:p>
        </p:txBody>
      </p:sp>
      <p:sp>
        <p:nvSpPr>
          <p:cNvPr id="3" name="Text Placeholder 2">
            <a:extLst>
              <a:ext uri="{FF2B5EF4-FFF2-40B4-BE49-F238E27FC236}">
                <a16:creationId xmlns:a16="http://schemas.microsoft.com/office/drawing/2014/main" id="{7B91B0F8-EDCA-43C7-A602-F46DA2202AA8}"/>
              </a:ext>
            </a:extLst>
          </p:cNvPr>
          <p:cNvSpPr>
            <a:spLocks noGrp="1"/>
          </p:cNvSpPr>
          <p:nvPr>
            <p:ph type="body" sz="quarter" idx="14"/>
          </p:nvPr>
        </p:nvSpPr>
        <p:spPr>
          <a:xfrm>
            <a:off x="457200" y="2779776"/>
            <a:ext cx="3465576" cy="3255264"/>
          </a:xfrm>
        </p:spPr>
        <p:txBody>
          <a:bodyPr>
            <a:noAutofit/>
          </a:bodyPr>
          <a:lstStyle/>
          <a:p>
            <a:r>
              <a:rPr lang="en-US" dirty="0">
                <a:effectLst/>
                <a:latin typeface="Times New Roman" panose="02020603050405020304" pitchFamily="18" charset="0"/>
              </a:rPr>
              <a:t>This study proposes an efficient prediction method consists of three phases precisely: </a:t>
            </a:r>
          </a:p>
          <a:p>
            <a:r>
              <a:rPr lang="en-US" dirty="0">
                <a:effectLst/>
                <a:latin typeface="Times New Roman" panose="02020603050405020304" pitchFamily="18" charset="0"/>
              </a:rPr>
              <a:t>(1) Data Preparation Phase (DPP) (2) Feature Selection Phase (FSP) (3) Prediction Phase (PP)</a:t>
            </a:r>
            <a:endParaRPr lang="en-US" dirty="0"/>
          </a:p>
        </p:txBody>
      </p:sp>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41300"/>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3">
            <a:extLst>
              <a:ext uri="{FF2B5EF4-FFF2-40B4-BE49-F238E27FC236}">
                <a16:creationId xmlns:a16="http://schemas.microsoft.com/office/drawing/2014/main" id="{6C837908-3534-5F15-FC06-D707AF1A4FCB}"/>
              </a:ext>
            </a:extLst>
          </p:cNvPr>
          <p:cNvSpPr>
            <a:spLocks noGrp="1"/>
          </p:cNvSpPr>
          <p:nvPr>
            <p:ph type="pic" sz="quarter" idx="15"/>
          </p:nvPr>
        </p:nvSpPr>
        <p:spPr/>
      </p:sp>
      <p:pic>
        <p:nvPicPr>
          <p:cNvPr id="6" name="Picture 5">
            <a:extLst>
              <a:ext uri="{FF2B5EF4-FFF2-40B4-BE49-F238E27FC236}">
                <a16:creationId xmlns:a16="http://schemas.microsoft.com/office/drawing/2014/main" id="{F17D1FC9-83D7-88F5-727D-E021E6D52F73}"/>
              </a:ext>
            </a:extLst>
          </p:cNvPr>
          <p:cNvPicPr>
            <a:picLocks noChangeAspect="1"/>
          </p:cNvPicPr>
          <p:nvPr/>
        </p:nvPicPr>
        <p:blipFill>
          <a:blip r:embed="rId3"/>
          <a:stretch>
            <a:fillRect/>
          </a:stretch>
        </p:blipFill>
        <p:spPr>
          <a:xfrm>
            <a:off x="4254500" y="241300"/>
            <a:ext cx="7747000" cy="6400800"/>
          </a:xfrm>
          <a:prstGeom prst="rect">
            <a:avLst/>
          </a:prstGeom>
        </p:spPr>
      </p:pic>
    </p:spTree>
    <p:extLst>
      <p:ext uri="{BB962C8B-B14F-4D97-AF65-F5344CB8AC3E}">
        <p14:creationId xmlns:p14="http://schemas.microsoft.com/office/powerpoint/2010/main" val="2708177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44986A6-583D-4323-BBE6-0C4C3B1464BF}"/>
              </a:ext>
            </a:extLst>
          </p:cNvPr>
          <p:cNvSpPr>
            <a:spLocks noGrp="1"/>
          </p:cNvSpPr>
          <p:nvPr>
            <p:ph type="title"/>
          </p:nvPr>
        </p:nvSpPr>
        <p:spPr>
          <a:xfrm>
            <a:off x="457199" y="1399032"/>
            <a:ext cx="3619501" cy="877824"/>
          </a:xfrm>
        </p:spPr>
        <p:txBody>
          <a:bodyPr>
            <a:normAutofit fontScale="90000"/>
          </a:bodyPr>
          <a:lstStyle/>
          <a:p>
            <a:r>
              <a:rPr lang="en-US" dirty="0"/>
              <a:t>Proposed Solution</a:t>
            </a:r>
          </a:p>
        </p:txBody>
      </p:sp>
      <p:sp>
        <p:nvSpPr>
          <p:cNvPr id="3" name="Text Placeholder 2">
            <a:extLst>
              <a:ext uri="{FF2B5EF4-FFF2-40B4-BE49-F238E27FC236}">
                <a16:creationId xmlns:a16="http://schemas.microsoft.com/office/drawing/2014/main" id="{7B91B0F8-EDCA-43C7-A602-F46DA2202AA8}"/>
              </a:ext>
            </a:extLst>
          </p:cNvPr>
          <p:cNvSpPr>
            <a:spLocks noGrp="1"/>
          </p:cNvSpPr>
          <p:nvPr>
            <p:ph type="body" sz="quarter" idx="14"/>
          </p:nvPr>
        </p:nvSpPr>
        <p:spPr>
          <a:xfrm>
            <a:off x="457200" y="2779776"/>
            <a:ext cx="3465576" cy="3255264"/>
          </a:xfrm>
        </p:spPr>
        <p:txBody>
          <a:bodyPr>
            <a:noAutofit/>
          </a:bodyPr>
          <a:lstStyle/>
          <a:p>
            <a:r>
              <a:rPr lang="en-US" dirty="0"/>
              <a:t>The Wrapper algorithm is fundamentally tackling the challenge of maximizing classifier performance. While the PART is an enhanced version of the C4.5 and RIPPER procedures, it is a partial decision tree approach.</a:t>
            </a:r>
          </a:p>
        </p:txBody>
      </p:sp>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41300"/>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3">
            <a:extLst>
              <a:ext uri="{FF2B5EF4-FFF2-40B4-BE49-F238E27FC236}">
                <a16:creationId xmlns:a16="http://schemas.microsoft.com/office/drawing/2014/main" id="{6C837908-3534-5F15-FC06-D707AF1A4FCB}"/>
              </a:ext>
            </a:extLst>
          </p:cNvPr>
          <p:cNvSpPr>
            <a:spLocks noGrp="1"/>
          </p:cNvSpPr>
          <p:nvPr>
            <p:ph type="pic" sz="quarter" idx="15"/>
          </p:nvPr>
        </p:nvSpPr>
        <p:spPr/>
      </p:sp>
      <p:pic>
        <p:nvPicPr>
          <p:cNvPr id="5" name="Picture 4">
            <a:extLst>
              <a:ext uri="{FF2B5EF4-FFF2-40B4-BE49-F238E27FC236}">
                <a16:creationId xmlns:a16="http://schemas.microsoft.com/office/drawing/2014/main" id="{660766F6-8440-8F4C-6487-A13B41608953}"/>
              </a:ext>
            </a:extLst>
          </p:cNvPr>
          <p:cNvPicPr>
            <a:picLocks noChangeAspect="1"/>
          </p:cNvPicPr>
          <p:nvPr/>
        </p:nvPicPr>
        <p:blipFill>
          <a:blip r:embed="rId3"/>
          <a:stretch>
            <a:fillRect/>
          </a:stretch>
        </p:blipFill>
        <p:spPr>
          <a:xfrm>
            <a:off x="4254499" y="241299"/>
            <a:ext cx="7748355" cy="6400800"/>
          </a:xfrm>
          <a:prstGeom prst="rect">
            <a:avLst/>
          </a:prstGeom>
        </p:spPr>
      </p:pic>
    </p:spTree>
    <p:extLst>
      <p:ext uri="{BB962C8B-B14F-4D97-AF65-F5344CB8AC3E}">
        <p14:creationId xmlns:p14="http://schemas.microsoft.com/office/powerpoint/2010/main" val="65531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7C909B-0AD0-483C-AAC3-96A0A3D16BE1}"/>
              </a:ext>
            </a:extLst>
          </p:cNvPr>
          <p:cNvSpPr>
            <a:spLocks noGrp="1"/>
          </p:cNvSpPr>
          <p:nvPr>
            <p:ph type="title"/>
          </p:nvPr>
        </p:nvSpPr>
        <p:spPr>
          <a:xfrm>
            <a:off x="457199" y="1371600"/>
            <a:ext cx="3619501" cy="877824"/>
          </a:xfrm>
        </p:spPr>
        <p:txBody>
          <a:bodyPr>
            <a:normAutofit fontScale="90000"/>
          </a:bodyPr>
          <a:lstStyle/>
          <a:p>
            <a:r>
              <a:rPr lang="en-US" dirty="0"/>
              <a:t>Proposed Solution Contd.. </a:t>
            </a:r>
          </a:p>
        </p:txBody>
      </p:sp>
      <p:sp>
        <p:nvSpPr>
          <p:cNvPr id="8" name="Text Placeholder 7">
            <a:extLst>
              <a:ext uri="{FF2B5EF4-FFF2-40B4-BE49-F238E27FC236}">
                <a16:creationId xmlns:a16="http://schemas.microsoft.com/office/drawing/2014/main" id="{E154013F-D2A9-4715-ACE2-3720EA35B8D0}"/>
              </a:ext>
            </a:extLst>
          </p:cNvPr>
          <p:cNvSpPr>
            <a:spLocks noGrp="1"/>
          </p:cNvSpPr>
          <p:nvPr>
            <p:ph type="body" sz="quarter" idx="14"/>
          </p:nvPr>
        </p:nvSpPr>
        <p:spPr>
          <a:xfrm>
            <a:off x="457200" y="2779776"/>
            <a:ext cx="3465576" cy="3255264"/>
          </a:xfrm>
        </p:spPr>
        <p:txBody>
          <a:bodyPr/>
          <a:lstStyle/>
          <a:p>
            <a:r>
              <a:rPr lang="en-US" dirty="0"/>
              <a:t>The PART method is employed in this step to build the classifier for prediction purposes; it provides unique rules that can identify the similarity data of each subset of dataset characteristics with the output labels.</a:t>
            </a:r>
          </a:p>
        </p:txBody>
      </p:sp>
      <p:pic>
        <p:nvPicPr>
          <p:cNvPr id="3" name="Picture 2">
            <a:extLst>
              <a:ext uri="{FF2B5EF4-FFF2-40B4-BE49-F238E27FC236}">
                <a16:creationId xmlns:a16="http://schemas.microsoft.com/office/drawing/2014/main" id="{FFC76E74-130E-3F92-18B2-DE81E694DD9D}"/>
              </a:ext>
            </a:extLst>
          </p:cNvPr>
          <p:cNvPicPr>
            <a:picLocks noChangeAspect="1"/>
          </p:cNvPicPr>
          <p:nvPr/>
        </p:nvPicPr>
        <p:blipFill>
          <a:blip r:embed="rId2"/>
          <a:stretch>
            <a:fillRect/>
          </a:stretch>
        </p:blipFill>
        <p:spPr>
          <a:xfrm>
            <a:off x="4709160" y="960120"/>
            <a:ext cx="6574536" cy="5074920"/>
          </a:xfrm>
          <a:prstGeom prst="rect">
            <a:avLst/>
          </a:prstGeom>
        </p:spPr>
      </p:pic>
      <p:sp>
        <p:nvSpPr>
          <p:cNvPr id="5" name="Picture Placeholder 4">
            <a:extLst>
              <a:ext uri="{FF2B5EF4-FFF2-40B4-BE49-F238E27FC236}">
                <a16:creationId xmlns:a16="http://schemas.microsoft.com/office/drawing/2014/main" id="{CF105D72-29B4-5B0F-8A57-E5A869DA0C13}"/>
              </a:ext>
            </a:extLst>
          </p:cNvPr>
          <p:cNvSpPr>
            <a:spLocks noGrp="1"/>
          </p:cNvSpPr>
          <p:nvPr>
            <p:ph type="pic" sz="quarter" idx="15"/>
          </p:nvPr>
        </p:nvSpPr>
        <p:spPr/>
      </p:sp>
    </p:spTree>
    <p:extLst>
      <p:ext uri="{BB962C8B-B14F-4D97-AF65-F5344CB8AC3E}">
        <p14:creationId xmlns:p14="http://schemas.microsoft.com/office/powerpoint/2010/main" val="1881260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D823E-45F8-4F3B-90EB-782ED1EAEBAA}"/>
              </a:ext>
            </a:extLst>
          </p:cNvPr>
          <p:cNvSpPr>
            <a:spLocks noGrp="1"/>
          </p:cNvSpPr>
          <p:nvPr>
            <p:ph type="title"/>
          </p:nvPr>
        </p:nvSpPr>
        <p:spPr>
          <a:xfrm>
            <a:off x="457199" y="2569464"/>
            <a:ext cx="3619501" cy="1179576"/>
          </a:xfrm>
        </p:spPr>
        <p:txBody>
          <a:bodyPr anchor="b" anchorCtr="0">
            <a:normAutofit/>
          </a:bodyPr>
          <a:lstStyle/>
          <a:p>
            <a:r>
              <a:rPr lang="en-US" dirty="0"/>
              <a:t>Performance metrics</a:t>
            </a:r>
          </a:p>
        </p:txBody>
      </p:sp>
      <p:pic>
        <p:nvPicPr>
          <p:cNvPr id="13" name="Picture 12">
            <a:extLst>
              <a:ext uri="{FF2B5EF4-FFF2-40B4-BE49-F238E27FC236}">
                <a16:creationId xmlns:a16="http://schemas.microsoft.com/office/drawing/2014/main" id="{07F00590-9289-A706-3036-09029921B38D}"/>
              </a:ext>
            </a:extLst>
          </p:cNvPr>
          <p:cNvPicPr>
            <a:picLocks noChangeAspect="1"/>
          </p:cNvPicPr>
          <p:nvPr/>
        </p:nvPicPr>
        <p:blipFill>
          <a:blip r:embed="rId2"/>
          <a:stretch>
            <a:fillRect/>
          </a:stretch>
        </p:blipFill>
        <p:spPr>
          <a:xfrm>
            <a:off x="7829505" y="2335229"/>
            <a:ext cx="4163665" cy="1282766"/>
          </a:xfrm>
          <a:prstGeom prst="rect">
            <a:avLst/>
          </a:prstGeom>
        </p:spPr>
      </p:pic>
      <p:pic>
        <p:nvPicPr>
          <p:cNvPr id="23" name="Picture 22">
            <a:extLst>
              <a:ext uri="{FF2B5EF4-FFF2-40B4-BE49-F238E27FC236}">
                <a16:creationId xmlns:a16="http://schemas.microsoft.com/office/drawing/2014/main" id="{5EE8302A-7C6C-7C2C-016C-96029B8C7E7F}"/>
              </a:ext>
            </a:extLst>
          </p:cNvPr>
          <p:cNvPicPr>
            <a:picLocks noChangeAspect="1"/>
          </p:cNvPicPr>
          <p:nvPr/>
        </p:nvPicPr>
        <p:blipFill>
          <a:blip r:embed="rId3"/>
          <a:stretch>
            <a:fillRect/>
          </a:stretch>
        </p:blipFill>
        <p:spPr>
          <a:xfrm>
            <a:off x="7829505" y="4329056"/>
            <a:ext cx="4125563" cy="1549480"/>
          </a:xfrm>
          <a:prstGeom prst="rect">
            <a:avLst/>
          </a:prstGeom>
        </p:spPr>
      </p:pic>
      <p:sp>
        <p:nvSpPr>
          <p:cNvPr id="25" name="Title 3">
            <a:extLst>
              <a:ext uri="{FF2B5EF4-FFF2-40B4-BE49-F238E27FC236}">
                <a16:creationId xmlns:a16="http://schemas.microsoft.com/office/drawing/2014/main" id="{6A6D6C00-3E9B-E0BD-94BB-937579BE232C}"/>
              </a:ext>
            </a:extLst>
          </p:cNvPr>
          <p:cNvSpPr txBox="1">
            <a:spLocks/>
          </p:cNvSpPr>
          <p:nvPr/>
        </p:nvSpPr>
        <p:spPr>
          <a:xfrm>
            <a:off x="3356965" y="2204185"/>
            <a:ext cx="4472540" cy="3927108"/>
          </a:xfrm>
          <a:prstGeom prst="rect">
            <a:avLst/>
          </a:prstGeom>
        </p:spPr>
        <p:txBody>
          <a:bodyPr vert="horz" lIns="91440" tIns="45720" rIns="91440" bIns="45720" rtlCol="0" anchor="b" anchorCtr="0">
            <a:normAutofit/>
          </a:bodyPr>
          <a:lstStyle>
            <a:lvl1pPr algn="l" defTabSz="914400" rtl="0" eaLnBrk="1" latinLnBrk="0" hangingPunct="1">
              <a:lnSpc>
                <a:spcPts val="4000"/>
              </a:lnSpc>
              <a:spcBef>
                <a:spcPct val="0"/>
              </a:spcBef>
              <a:buNone/>
              <a:defRPr sz="3200" kern="1200" cap="all" baseline="0">
                <a:solidFill>
                  <a:schemeClr val="tx1"/>
                </a:solidFill>
                <a:latin typeface="+mj-lt"/>
                <a:ea typeface="+mj-ea"/>
                <a:cs typeface="+mj-cs"/>
              </a:defRPr>
            </a:lvl1pPr>
          </a:lstStyle>
          <a:p>
            <a:pPr marL="354965" indent="-342900">
              <a:lnSpc>
                <a:spcPct val="100000"/>
              </a:lnSpc>
              <a:spcBef>
                <a:spcPts val="1540"/>
              </a:spcBef>
              <a:buFont typeface="Arial"/>
              <a:buChar char="-"/>
              <a:tabLst>
                <a:tab pos="354965" algn="l"/>
                <a:tab pos="355600" algn="l"/>
              </a:tabLst>
            </a:pPr>
            <a:r>
              <a:rPr lang="en-US" sz="1800" dirty="0">
                <a:effectLst/>
              </a:rPr>
              <a:t>The performance evaluation of machine learning model in a precise classification and prediction task is measured by several statistical and mathematical models are used. These performance evaluation metrics such as accuracy, precision, recall, and f-score are used to compare the performances of the proposed algorithm compared to existing ones</a:t>
            </a:r>
            <a:endParaRPr lang="en-US" sz="1800" dirty="0">
              <a:cs typeface="Arial"/>
            </a:endParaRPr>
          </a:p>
        </p:txBody>
      </p:sp>
    </p:spTree>
    <p:extLst>
      <p:ext uri="{BB962C8B-B14F-4D97-AF65-F5344CB8AC3E}">
        <p14:creationId xmlns:p14="http://schemas.microsoft.com/office/powerpoint/2010/main" val="1294161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D823E-45F8-4F3B-90EB-782ED1EAEBAA}"/>
              </a:ext>
            </a:extLst>
          </p:cNvPr>
          <p:cNvSpPr>
            <a:spLocks noGrp="1"/>
          </p:cNvSpPr>
          <p:nvPr>
            <p:ph type="title"/>
          </p:nvPr>
        </p:nvSpPr>
        <p:spPr>
          <a:xfrm>
            <a:off x="457199" y="2569464"/>
            <a:ext cx="3619501" cy="1179576"/>
          </a:xfrm>
        </p:spPr>
        <p:txBody>
          <a:bodyPr anchor="b" anchorCtr="0">
            <a:normAutofit/>
          </a:bodyPr>
          <a:lstStyle/>
          <a:p>
            <a:r>
              <a:rPr lang="en-US" dirty="0"/>
              <a:t>Performance metrics contd..</a:t>
            </a:r>
          </a:p>
        </p:txBody>
      </p:sp>
      <p:pic>
        <p:nvPicPr>
          <p:cNvPr id="3" name="Picture 2">
            <a:extLst>
              <a:ext uri="{FF2B5EF4-FFF2-40B4-BE49-F238E27FC236}">
                <a16:creationId xmlns:a16="http://schemas.microsoft.com/office/drawing/2014/main" id="{9A8EAD80-4DC5-4743-3BD2-16A723AFEC65}"/>
              </a:ext>
            </a:extLst>
          </p:cNvPr>
          <p:cNvPicPr>
            <a:picLocks noChangeAspect="1"/>
          </p:cNvPicPr>
          <p:nvPr/>
        </p:nvPicPr>
        <p:blipFill>
          <a:blip r:embed="rId2"/>
          <a:stretch>
            <a:fillRect/>
          </a:stretch>
        </p:blipFill>
        <p:spPr>
          <a:xfrm>
            <a:off x="7671234" y="1649269"/>
            <a:ext cx="4318736" cy="3949285"/>
          </a:xfrm>
          <a:prstGeom prst="rect">
            <a:avLst/>
          </a:prstGeom>
        </p:spPr>
      </p:pic>
      <p:sp>
        <p:nvSpPr>
          <p:cNvPr id="5" name="Title 3">
            <a:extLst>
              <a:ext uri="{FF2B5EF4-FFF2-40B4-BE49-F238E27FC236}">
                <a16:creationId xmlns:a16="http://schemas.microsoft.com/office/drawing/2014/main" id="{9C10DE35-DD3C-A99F-0D8E-0802299E92CA}"/>
              </a:ext>
            </a:extLst>
          </p:cNvPr>
          <p:cNvSpPr txBox="1">
            <a:spLocks/>
          </p:cNvSpPr>
          <p:nvPr/>
        </p:nvSpPr>
        <p:spPr>
          <a:xfrm>
            <a:off x="3356965" y="2204185"/>
            <a:ext cx="4472540" cy="3927108"/>
          </a:xfrm>
          <a:prstGeom prst="rect">
            <a:avLst/>
          </a:prstGeom>
        </p:spPr>
        <p:txBody>
          <a:bodyPr vert="horz" lIns="91440" tIns="45720" rIns="91440" bIns="45720" rtlCol="0" anchor="b" anchorCtr="0">
            <a:noAutofit/>
          </a:bodyPr>
          <a:lstStyle>
            <a:lvl1pPr algn="l" defTabSz="914400" rtl="0" eaLnBrk="1" latinLnBrk="0" hangingPunct="1">
              <a:lnSpc>
                <a:spcPts val="4000"/>
              </a:lnSpc>
              <a:spcBef>
                <a:spcPct val="0"/>
              </a:spcBef>
              <a:buNone/>
              <a:defRPr sz="3200" kern="1200" cap="all" baseline="0">
                <a:solidFill>
                  <a:schemeClr val="tx1"/>
                </a:solidFill>
                <a:latin typeface="+mj-lt"/>
                <a:ea typeface="+mj-ea"/>
                <a:cs typeface="+mj-cs"/>
              </a:defRPr>
            </a:lvl1pPr>
          </a:lstStyle>
          <a:p>
            <a:pPr marL="354965" indent="-342900">
              <a:lnSpc>
                <a:spcPct val="100000"/>
              </a:lnSpc>
              <a:spcBef>
                <a:spcPts val="1540"/>
              </a:spcBef>
              <a:buFont typeface="Arial"/>
              <a:buChar char="-"/>
              <a:tabLst>
                <a:tab pos="354965" algn="l"/>
                <a:tab pos="355600" algn="l"/>
              </a:tabLst>
            </a:pPr>
            <a:r>
              <a:rPr lang="en-US" sz="1800" dirty="0">
                <a:effectLst/>
              </a:rPr>
              <a:t>The remarks are</a:t>
            </a:r>
            <a:br>
              <a:rPr lang="en-US" sz="1800" dirty="0"/>
            </a:br>
            <a:r>
              <a:rPr lang="en-US" sz="1800" dirty="0">
                <a:effectLst/>
              </a:rPr>
              <a:t>achieved by considering true negatives (TN), true positives (TP), false positives (FP), and</a:t>
            </a:r>
            <a:br>
              <a:rPr lang="en-US" sz="1800" dirty="0"/>
            </a:br>
            <a:r>
              <a:rPr lang="en-US" sz="1800" dirty="0">
                <a:effectLst/>
              </a:rPr>
              <a:t>false negatives (FN). The accuracy of the classification model on a specified test is the</a:t>
            </a:r>
            <a:br>
              <a:rPr lang="en-US" sz="1800" dirty="0"/>
            </a:br>
            <a:r>
              <a:rPr lang="en-US" sz="1800" dirty="0">
                <a:effectLst/>
              </a:rPr>
              <a:t>percentage of the test set that is correctly classified by the classifier. Precision is the measure of the correctness of positive labeled examples. The recall is the measure of completeness or</a:t>
            </a:r>
            <a:br>
              <a:rPr lang="en-US" sz="1800" dirty="0"/>
            </a:br>
            <a:r>
              <a:rPr lang="en-US" sz="1800" dirty="0">
                <a:effectLst/>
              </a:rPr>
              <a:t>accuracy of positive examples that how many examples of the positive class are labeled</a:t>
            </a:r>
            <a:br>
              <a:rPr lang="en-US" sz="1800" dirty="0"/>
            </a:br>
            <a:r>
              <a:rPr lang="en-US" sz="1800" dirty="0">
                <a:effectLst/>
              </a:rPr>
              <a:t>correctly</a:t>
            </a:r>
            <a:endParaRPr lang="en-US" sz="1800" dirty="0">
              <a:cs typeface="Arial"/>
            </a:endParaRPr>
          </a:p>
        </p:txBody>
      </p:sp>
    </p:spTree>
    <p:extLst>
      <p:ext uri="{BB962C8B-B14F-4D97-AF65-F5344CB8AC3E}">
        <p14:creationId xmlns:p14="http://schemas.microsoft.com/office/powerpoint/2010/main" val="2589981505"/>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{A6DFD010-C913-474A-9C25-62B58FCF102F}tf78479028_win32</Template>
  <TotalTime>149</TotalTime>
  <Words>731</Words>
  <Application>Microsoft Office PowerPoint</Application>
  <PresentationFormat>Widescreen</PresentationFormat>
  <Paragraphs>54</Paragraphs>
  <Slides>17</Slides>
  <Notes>6</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17</vt:i4>
      </vt:variant>
    </vt:vector>
  </HeadingPairs>
  <TitlesOfParts>
    <vt:vector size="26" baseType="lpstr">
      <vt:lpstr>Arial</vt:lpstr>
      <vt:lpstr>Calibri</vt:lpstr>
      <vt:lpstr>Segoe UI</vt:lpstr>
      <vt:lpstr>Segoe UI Light</vt:lpstr>
      <vt:lpstr>Times New Roman</vt:lpstr>
      <vt:lpstr>Balancing Act</vt:lpstr>
      <vt:lpstr>Wellspring</vt:lpstr>
      <vt:lpstr>Star of the show</vt:lpstr>
      <vt:lpstr>Amusements</vt:lpstr>
      <vt:lpstr>Iot based Smart Farming System using ML - Vishnu Vardhan Reddy Yeruva</vt:lpstr>
      <vt:lpstr>Introduction</vt:lpstr>
      <vt:lpstr>Purpose of smart farms</vt:lpstr>
      <vt:lpstr>Sensors</vt:lpstr>
      <vt:lpstr>Previous work</vt:lpstr>
      <vt:lpstr>Proposed Solution</vt:lpstr>
      <vt:lpstr>Proposed Solution Contd.. </vt:lpstr>
      <vt:lpstr>Performance metrics</vt:lpstr>
      <vt:lpstr>Performance metrics contd..</vt:lpstr>
      <vt:lpstr>10-fold cross-validation method</vt:lpstr>
      <vt:lpstr>10-fold cross-validation method</vt:lpstr>
      <vt:lpstr>Result Analysis</vt:lpstr>
      <vt:lpstr>Analysis contd… </vt:lpstr>
      <vt:lpstr>Final Results and Conclusion</vt:lpstr>
      <vt:lpstr>Future Work</vt:lpstr>
      <vt:lpstr>References</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Smart Farming System using ML - Vishnu Vardhan Reddy Yeruva</dc:title>
  <dc:creator>Vishnuvardhan Reddy Yeruva</dc:creator>
  <cp:lastModifiedBy>Vishnuvardhan Reddy Yeruva</cp:lastModifiedBy>
  <cp:revision>3</cp:revision>
  <dcterms:created xsi:type="dcterms:W3CDTF">2022-11-29T16:05:05Z</dcterms:created>
  <dcterms:modified xsi:type="dcterms:W3CDTF">2022-11-29T18:35:02Z</dcterms:modified>
</cp:coreProperties>
</file>